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Montserrat ExtraBold" panose="020B0604020202020204" charset="0"/>
      <p:bold r:id="rId18"/>
      <p:boldItalic r:id="rId19"/>
    </p:embeddedFont>
    <p:embeddedFont>
      <p:font typeface="Inria Sans" panose="020B0604020202020204" charset="0"/>
      <p:regular r:id="rId20"/>
      <p:bold r:id="rId21"/>
      <p:italic r:id="rId22"/>
      <p:boldItalic r:id="rId23"/>
    </p:embeddedFont>
    <p:embeddedFont>
      <p:font typeface="Lexend Tera" panose="020B0604020202020204" charset="0"/>
      <p:regular r:id="rId24"/>
      <p:bold r:id="rId25"/>
    </p:embeddedFont>
    <p:embeddedFont>
      <p:font typeface="Old Standard TT" panose="020B0604020202020204" charset="0"/>
      <p:regular r:id="rId26"/>
      <p:bold r:id="rId27"/>
      <p:italic r:id="rId28"/>
    </p:embeddedFont>
    <p:embeddedFont>
      <p:font typeface="Didact Gothic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dB0FQH/Se5W+1a/fCWIGzifuh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341B9D-533A-47C4-BCCD-944917B7CE9C}">
  <a:tblStyle styleId="{39341B9D-533A-47C4-BCCD-944917B7CE9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4373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94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16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1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19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407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19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27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4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48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09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55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48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94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69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0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 txBox="1">
            <a:spLocks noGrp="1"/>
          </p:cNvSpPr>
          <p:nvPr>
            <p:ph type="ctrTitle"/>
          </p:nvPr>
        </p:nvSpPr>
        <p:spPr>
          <a:xfrm>
            <a:off x="1484100" y="1479650"/>
            <a:ext cx="61758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ubTitle" idx="1"/>
          </p:nvPr>
        </p:nvSpPr>
        <p:spPr>
          <a:xfrm>
            <a:off x="1724250" y="3265350"/>
            <a:ext cx="5695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17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2" name="Google Shape;12;p17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7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17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5;p17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16;p17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17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17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7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720000" y="1265775"/>
            <a:ext cx="7704000" cy="3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b="1"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6" name="Google Shape;96;p26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97" name="Google Shape;97;p26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26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26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0" name="Google Shape;100;p26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27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03" name="Google Shape;103;p27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" name="Google Shape;104;p27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5" name="Google Shape;105;p27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6" name="Google Shape;106;p27"/>
          <p:cNvSpPr/>
          <p:nvPr/>
        </p:nvSpPr>
        <p:spPr>
          <a:xfrm>
            <a:off x="8712900" y="4751950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 txBox="1">
            <a:spLocks noGrp="1"/>
          </p:cNvSpPr>
          <p:nvPr>
            <p:ph type="subTitle" idx="1"/>
          </p:nvPr>
        </p:nvSpPr>
        <p:spPr>
          <a:xfrm>
            <a:off x="2138887" y="1854447"/>
            <a:ext cx="27522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200" b="1"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ubTitle" idx="2"/>
          </p:nvPr>
        </p:nvSpPr>
        <p:spPr>
          <a:xfrm>
            <a:off x="4267224" y="3232125"/>
            <a:ext cx="27522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200" b="1"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ExtraBold"/>
              <a:buNone/>
              <a:defRPr sz="25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ubTitle" idx="3"/>
          </p:nvPr>
        </p:nvSpPr>
        <p:spPr>
          <a:xfrm>
            <a:off x="5103324" y="1626300"/>
            <a:ext cx="33207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4"/>
          </p:nvPr>
        </p:nvSpPr>
        <p:spPr>
          <a:xfrm>
            <a:off x="719976" y="3003975"/>
            <a:ext cx="32691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8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p28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16" name="Google Shape;116;p28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28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28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9" name="Google Shape;119;p28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2298750" y="1249600"/>
            <a:ext cx="4546500" cy="9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ubTitle" idx="1"/>
          </p:nvPr>
        </p:nvSpPr>
        <p:spPr>
          <a:xfrm>
            <a:off x="2298750" y="2412263"/>
            <a:ext cx="4546500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29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24" name="Google Shape;124;p29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5" name="Google Shape;125;p29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6" name="Google Shape;126;p29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7" name="Google Shape;127;p29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128;p29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129;p29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0" name="Google Shape;130;p29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/>
          <p:nvPr/>
        </p:nvSpPr>
        <p:spPr>
          <a:xfrm rot="10800000">
            <a:off x="-34750" y="-29950"/>
            <a:ext cx="9215400" cy="853500"/>
          </a:xfrm>
          <a:prstGeom prst="rect">
            <a:avLst/>
          </a:prstGeom>
          <a:gradFill>
            <a:gsLst>
              <a:gs pos="0">
                <a:srgbClr val="DDD9D5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-34750" y="2591750"/>
            <a:ext cx="9215400" cy="2581500"/>
          </a:xfrm>
          <a:prstGeom prst="rect">
            <a:avLst/>
          </a:prstGeom>
          <a:gradFill>
            <a:gsLst>
              <a:gs pos="0">
                <a:srgbClr val="DDD9D5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706350" y="3703875"/>
            <a:ext cx="77313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30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37" name="Google Shape;137;p30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30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30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30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30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30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3" name="Google Shape;143;p30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0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 hasCustomPrompt="1"/>
          </p:nvPr>
        </p:nvSpPr>
        <p:spPr>
          <a:xfrm>
            <a:off x="713100" y="1249247"/>
            <a:ext cx="77178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7" name="Google Shape;147;p31"/>
          <p:cNvSpPr txBox="1">
            <a:spLocks noGrp="1"/>
          </p:cNvSpPr>
          <p:nvPr>
            <p:ph type="subTitle" idx="1"/>
          </p:nvPr>
        </p:nvSpPr>
        <p:spPr>
          <a:xfrm>
            <a:off x="2453425" y="3349547"/>
            <a:ext cx="42372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48" name="Google Shape;148;p31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49" name="Google Shape;149;p31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0" name="Google Shape;150;p31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1" name="Google Shape;151;p31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2" name="Google Shape;152;p31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3" name="Google Shape;153;p31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4" name="Google Shape;154;p31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5" name="Google Shape;155;p31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1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2642550" y="2977131"/>
            <a:ext cx="3858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ubTitle" idx="1"/>
          </p:nvPr>
        </p:nvSpPr>
        <p:spPr>
          <a:xfrm>
            <a:off x="1714500" y="1634469"/>
            <a:ext cx="57150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61" name="Google Shape;161;p33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62" name="Google Shape;162;p33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3" name="Google Shape;163;p33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" name="Google Shape;164;p33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33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" name="Google Shape;166;p33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" name="Google Shape;167;p33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8" name="Google Shape;168;p33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3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title"/>
          </p:nvPr>
        </p:nvSpPr>
        <p:spPr>
          <a:xfrm flipH="1">
            <a:off x="4638075" y="1477141"/>
            <a:ext cx="3692100" cy="14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subTitle" idx="1"/>
          </p:nvPr>
        </p:nvSpPr>
        <p:spPr>
          <a:xfrm flipH="1">
            <a:off x="4637975" y="3130175"/>
            <a:ext cx="35259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34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74" name="Google Shape;174;p34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" name="Google Shape;175;p34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6" name="Google Shape;176;p34"/>
          <p:cNvSpPr/>
          <p:nvPr/>
        </p:nvSpPr>
        <p:spPr>
          <a:xfrm>
            <a:off x="181925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880000" y="1353625"/>
            <a:ext cx="35712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ubTitle" idx="1"/>
          </p:nvPr>
        </p:nvSpPr>
        <p:spPr>
          <a:xfrm>
            <a:off x="879825" y="2709575"/>
            <a:ext cx="33537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" name="Google Shape;180;p35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81" name="Google Shape;181;p35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35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35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35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35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35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7" name="Google Shape;187;p35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5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>
          <a:xfrm>
            <a:off x="707175" y="1728263"/>
            <a:ext cx="3763500" cy="2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18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24" name="Google Shape;24;p18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18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6;p18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" name="Google Shape;27;p18"/>
          <p:cNvSpPr/>
          <p:nvPr/>
        </p:nvSpPr>
        <p:spPr>
          <a:xfrm>
            <a:off x="8712900" y="4751950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6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191" name="Google Shape;191;p36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36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" name="Google Shape;193;p36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94" name="Google Shape;194;p36"/>
          <p:cNvSpPr/>
          <p:nvPr/>
        </p:nvSpPr>
        <p:spPr>
          <a:xfrm>
            <a:off x="181925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1094861" y="1101325"/>
            <a:ext cx="695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subTitle" idx="1"/>
          </p:nvPr>
        </p:nvSpPr>
        <p:spPr>
          <a:xfrm>
            <a:off x="1094861" y="1506475"/>
            <a:ext cx="6954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title" idx="2"/>
          </p:nvPr>
        </p:nvSpPr>
        <p:spPr>
          <a:xfrm>
            <a:off x="1094861" y="2282875"/>
            <a:ext cx="695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subTitle" idx="3"/>
          </p:nvPr>
        </p:nvSpPr>
        <p:spPr>
          <a:xfrm>
            <a:off x="1094861" y="2688025"/>
            <a:ext cx="6954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title" idx="4"/>
          </p:nvPr>
        </p:nvSpPr>
        <p:spPr>
          <a:xfrm>
            <a:off x="1094861" y="3464425"/>
            <a:ext cx="695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subTitle" idx="5"/>
          </p:nvPr>
        </p:nvSpPr>
        <p:spPr>
          <a:xfrm>
            <a:off x="1094861" y="3869575"/>
            <a:ext cx="6954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title" idx="6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 flipH="1">
            <a:off x="1071619" y="1652134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subTitle" idx="1"/>
          </p:nvPr>
        </p:nvSpPr>
        <p:spPr>
          <a:xfrm flipH="1">
            <a:off x="1071619" y="193400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 idx="2"/>
          </p:nvPr>
        </p:nvSpPr>
        <p:spPr>
          <a:xfrm flipH="1">
            <a:off x="1071619" y="3284934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3"/>
          </p:nvPr>
        </p:nvSpPr>
        <p:spPr>
          <a:xfrm flipH="1">
            <a:off x="1071619" y="356680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title" idx="4"/>
          </p:nvPr>
        </p:nvSpPr>
        <p:spPr>
          <a:xfrm>
            <a:off x="5951681" y="1652134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5"/>
          </p:nvPr>
        </p:nvSpPr>
        <p:spPr>
          <a:xfrm>
            <a:off x="5951681" y="193400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title" idx="6"/>
          </p:nvPr>
        </p:nvSpPr>
        <p:spPr>
          <a:xfrm>
            <a:off x="5951681" y="3284934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7"/>
          </p:nvPr>
        </p:nvSpPr>
        <p:spPr>
          <a:xfrm>
            <a:off x="5951681" y="356680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title" idx="8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2" name="Google Shape;212;p37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213" name="Google Shape;213;p37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37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" name="Google Shape;215;p37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" name="Google Shape;216;p37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7" name="Google Shape;217;p37"/>
          <p:cNvSpPr/>
          <p:nvPr/>
        </p:nvSpPr>
        <p:spPr>
          <a:xfrm>
            <a:off x="8712900" y="4751950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1843206" y="1218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ubTitle" idx="1"/>
          </p:nvPr>
        </p:nvSpPr>
        <p:spPr>
          <a:xfrm>
            <a:off x="1843206" y="1611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title" idx="2"/>
          </p:nvPr>
        </p:nvSpPr>
        <p:spPr>
          <a:xfrm>
            <a:off x="1843206" y="2382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subTitle" idx="3"/>
          </p:nvPr>
        </p:nvSpPr>
        <p:spPr>
          <a:xfrm>
            <a:off x="1843206" y="2775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title" idx="4"/>
          </p:nvPr>
        </p:nvSpPr>
        <p:spPr>
          <a:xfrm>
            <a:off x="1843206" y="3546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subTitle" idx="5"/>
          </p:nvPr>
        </p:nvSpPr>
        <p:spPr>
          <a:xfrm>
            <a:off x="1843206" y="3939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title" idx="6"/>
          </p:nvPr>
        </p:nvSpPr>
        <p:spPr>
          <a:xfrm>
            <a:off x="6167681" y="1218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subTitle" idx="7"/>
          </p:nvPr>
        </p:nvSpPr>
        <p:spPr>
          <a:xfrm>
            <a:off x="6167681" y="1611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8"/>
          </p:nvPr>
        </p:nvSpPr>
        <p:spPr>
          <a:xfrm>
            <a:off x="6167681" y="2382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subTitle" idx="9"/>
          </p:nvPr>
        </p:nvSpPr>
        <p:spPr>
          <a:xfrm>
            <a:off x="6167681" y="2775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 idx="13"/>
          </p:nvPr>
        </p:nvSpPr>
        <p:spPr>
          <a:xfrm>
            <a:off x="6167681" y="3546250"/>
            <a:ext cx="212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subTitle" idx="14"/>
          </p:nvPr>
        </p:nvSpPr>
        <p:spPr>
          <a:xfrm>
            <a:off x="6167681" y="3939850"/>
            <a:ext cx="2120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title" idx="15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38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233" name="Google Shape;233;p38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38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38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6" name="Google Shape;236;p38"/>
          <p:cNvSpPr/>
          <p:nvPr/>
        </p:nvSpPr>
        <p:spPr>
          <a:xfrm>
            <a:off x="181925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title"/>
          </p:nvPr>
        </p:nvSpPr>
        <p:spPr>
          <a:xfrm>
            <a:off x="2244900" y="541072"/>
            <a:ext cx="4654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subTitle" idx="1"/>
          </p:nvPr>
        </p:nvSpPr>
        <p:spPr>
          <a:xfrm>
            <a:off x="2139713" y="1434100"/>
            <a:ext cx="4864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ria Sans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title" idx="2"/>
          </p:nvPr>
        </p:nvSpPr>
        <p:spPr>
          <a:xfrm>
            <a:off x="1211550" y="1895150"/>
            <a:ext cx="6720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3"/>
          </p:nvPr>
        </p:nvSpPr>
        <p:spPr>
          <a:xfrm>
            <a:off x="2139775" y="2788175"/>
            <a:ext cx="4864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ria Sans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title" idx="4"/>
          </p:nvPr>
        </p:nvSpPr>
        <p:spPr>
          <a:xfrm>
            <a:off x="2244900" y="3283128"/>
            <a:ext cx="4654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subTitle" idx="5"/>
          </p:nvPr>
        </p:nvSpPr>
        <p:spPr>
          <a:xfrm>
            <a:off x="2139713" y="4176150"/>
            <a:ext cx="4864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ria Sans"/>
              <a:buNone/>
              <a:defRPr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Inria Sans"/>
              <a:buNone/>
              <a:defRPr sz="1500"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grpSp>
        <p:nvGrpSpPr>
          <p:cNvPr id="244" name="Google Shape;244;p39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245" name="Google Shape;245;p39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39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39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" name="Google Shape;248;p39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39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39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1" name="Google Shape;251;p39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9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>
            <a:off x="2295150" y="691800"/>
            <a:ext cx="45537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1"/>
          </p:nvPr>
        </p:nvSpPr>
        <p:spPr>
          <a:xfrm>
            <a:off x="2854650" y="1609925"/>
            <a:ext cx="34347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/>
          <p:nvPr/>
        </p:nvSpPr>
        <p:spPr>
          <a:xfrm>
            <a:off x="2685596" y="3795016"/>
            <a:ext cx="37728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and infographics &amp; images by </a:t>
            </a:r>
            <a:r>
              <a:rPr lang="en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257" name="Google Shape;257;p40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258" name="Google Shape;258;p40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" name="Google Shape;259;p40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" name="Google Shape;260;p40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" name="Google Shape;261;p40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" name="Google Shape;262;p40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3" name="Google Shape;263;p40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4" name="Google Shape;264;p40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0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719975" y="1922886"/>
            <a:ext cx="37806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4742425" y="1922886"/>
            <a:ext cx="36816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720000" y="1521225"/>
            <a:ext cx="3780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title" idx="3"/>
          </p:nvPr>
        </p:nvSpPr>
        <p:spPr>
          <a:xfrm>
            <a:off x="4742425" y="1521225"/>
            <a:ext cx="3681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title" idx="4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19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35" name="Google Shape;35;p19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36;p19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37;p19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0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40" name="Google Shape;40;p20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41;p20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42;p20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3" name="Google Shape;43;p20"/>
          <p:cNvSpPr/>
          <p:nvPr/>
        </p:nvSpPr>
        <p:spPr>
          <a:xfrm>
            <a:off x="8712900" y="4751950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21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46" name="Google Shape;46;p21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47;p21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48;p21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9" name="Google Shape;49;p21"/>
          <p:cNvSpPr/>
          <p:nvPr/>
        </p:nvSpPr>
        <p:spPr>
          <a:xfrm>
            <a:off x="181925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1076100" y="1482813"/>
            <a:ext cx="7002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ubTitle" idx="1"/>
          </p:nvPr>
        </p:nvSpPr>
        <p:spPr>
          <a:xfrm>
            <a:off x="2045700" y="3106513"/>
            <a:ext cx="50628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22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54" name="Google Shape;54;p22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55;p22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56;p22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57;p22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58;p22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22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0" name="Google Shape;60;p22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2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23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65" name="Google Shape;65;p23"/>
            <p:cNvCxnSpPr/>
            <p:nvPr/>
          </p:nvCxnSpPr>
          <p:spPr>
            <a:xfrm>
              <a:off x="-21425" y="2571750"/>
              <a:ext cx="647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66;p23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67;p23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8" name="Google Shape;68;p23"/>
          <p:cNvSpPr/>
          <p:nvPr/>
        </p:nvSpPr>
        <p:spPr>
          <a:xfrm>
            <a:off x="181925" y="124175"/>
            <a:ext cx="273300" cy="2733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1546625" y="1307100"/>
            <a:ext cx="60507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1" name="Google Shape;71;p24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72" name="Google Shape;72;p24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" name="Google Shape;73;p24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24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" name="Google Shape;75;p24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" name="Google Shape;76;p24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" name="Google Shape;77;p24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8" name="Google Shape;78;p24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4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1751250" y="2576650"/>
            <a:ext cx="5641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title" idx="2"/>
          </p:nvPr>
        </p:nvSpPr>
        <p:spPr>
          <a:xfrm>
            <a:off x="2996575" y="1057362"/>
            <a:ext cx="31509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1"/>
          </p:nvPr>
        </p:nvSpPr>
        <p:spPr>
          <a:xfrm>
            <a:off x="3097150" y="3238237"/>
            <a:ext cx="2949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25"/>
          <p:cNvGrpSpPr/>
          <p:nvPr/>
        </p:nvGrpSpPr>
        <p:grpSpPr>
          <a:xfrm>
            <a:off x="-35700" y="-30000"/>
            <a:ext cx="9215400" cy="5203500"/>
            <a:chOff x="-35700" y="-30000"/>
            <a:chExt cx="9215400" cy="5203500"/>
          </a:xfrm>
        </p:grpSpPr>
        <p:cxnSp>
          <p:nvCxnSpPr>
            <p:cNvPr id="85" name="Google Shape;85;p25"/>
            <p:cNvCxnSpPr/>
            <p:nvPr/>
          </p:nvCxnSpPr>
          <p:spPr>
            <a:xfrm rot="5400000">
              <a:off x="-1965275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86;p25"/>
            <p:cNvCxnSpPr/>
            <p:nvPr/>
          </p:nvCxnSpPr>
          <p:spPr>
            <a:xfrm rot="5400000">
              <a:off x="5912100" y="2571750"/>
              <a:ext cx="52035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25"/>
            <p:cNvCxnSpPr/>
            <p:nvPr/>
          </p:nvCxnSpPr>
          <p:spPr>
            <a:xfrm>
              <a:off x="-35700" y="529972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88;p25"/>
            <p:cNvCxnSpPr/>
            <p:nvPr/>
          </p:nvCxnSpPr>
          <p:spPr>
            <a:xfrm>
              <a:off x="-21425" y="2571750"/>
              <a:ext cx="653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25"/>
            <p:cNvCxnSpPr/>
            <p:nvPr/>
          </p:nvCxnSpPr>
          <p:spPr>
            <a:xfrm>
              <a:off x="8509900" y="2571750"/>
              <a:ext cx="6369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" name="Google Shape;90;p25"/>
            <p:cNvCxnSpPr/>
            <p:nvPr/>
          </p:nvCxnSpPr>
          <p:spPr>
            <a:xfrm>
              <a:off x="-35700" y="4623597"/>
              <a:ext cx="9215400" cy="0"/>
            </a:xfrm>
            <a:prstGeom prst="straightConnector1">
              <a:avLst/>
            </a:prstGeom>
            <a:noFill/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1" name="Google Shape;91;p25"/>
          <p:cNvSpPr/>
          <p:nvPr/>
        </p:nvSpPr>
        <p:spPr>
          <a:xfrm>
            <a:off x="8712900" y="124175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/>
          <p:nvPr/>
        </p:nvSpPr>
        <p:spPr>
          <a:xfrm>
            <a:off x="181925" y="4751950"/>
            <a:ext cx="273300" cy="273300"/>
          </a:xfrm>
          <a:prstGeom prst="star4">
            <a:avLst>
              <a:gd name="adj" fmla="val 1250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d Standard TT"/>
              <a:buNone/>
              <a:defRPr sz="35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"/>
          <p:cNvSpPr txBox="1">
            <a:spLocks noGrp="1"/>
          </p:cNvSpPr>
          <p:nvPr>
            <p:ph type="ctrTitle"/>
          </p:nvPr>
        </p:nvSpPr>
        <p:spPr>
          <a:xfrm>
            <a:off x="1484100" y="1081125"/>
            <a:ext cx="6175800" cy="2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800"/>
              <a:t>XPC </a:t>
            </a:r>
            <a:endParaRPr sz="4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300"/>
              <a:t>(Express Pedestrian Crossing)</a:t>
            </a:r>
            <a:r>
              <a:rPr lang="en" sz="4800"/>
              <a:t> </a:t>
            </a:r>
            <a:endParaRPr sz="4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800"/>
              <a:t>Port of Entry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271" name="Google Shape;271;p1"/>
          <p:cNvSpPr txBox="1">
            <a:spLocks noGrp="1"/>
          </p:cNvSpPr>
          <p:nvPr>
            <p:ph type="subTitle" idx="1"/>
          </p:nvPr>
        </p:nvSpPr>
        <p:spPr>
          <a:xfrm>
            <a:off x="2582400" y="3700663"/>
            <a:ext cx="3979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Zack Defazio Farrell</a:t>
            </a:r>
            <a:endParaRPr/>
          </a:p>
        </p:txBody>
      </p:sp>
      <p:sp>
        <p:nvSpPr>
          <p:cNvPr id="272" name="Google Shape;272;p1"/>
          <p:cNvSpPr txBox="1">
            <a:spLocks noGrp="1"/>
          </p:cNvSpPr>
          <p:nvPr>
            <p:ph type="subTitle" idx="1"/>
          </p:nvPr>
        </p:nvSpPr>
        <p:spPr>
          <a:xfrm>
            <a:off x="1724250" y="-7954"/>
            <a:ext cx="5695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i="1">
                <a:latin typeface="Old Standard TT"/>
                <a:ea typeface="Old Standard TT"/>
                <a:cs typeface="Old Standard TT"/>
                <a:sym typeface="Old Standard TT"/>
              </a:rPr>
              <a:t>CaliBaja Region</a:t>
            </a:r>
            <a:endParaRPr sz="1800" i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3" name="Google Shape;273;p1"/>
          <p:cNvSpPr txBox="1">
            <a:spLocks noGrp="1"/>
          </p:cNvSpPr>
          <p:nvPr>
            <p:ph type="subTitle" idx="1"/>
          </p:nvPr>
        </p:nvSpPr>
        <p:spPr>
          <a:xfrm>
            <a:off x="0" y="-7950"/>
            <a:ext cx="622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4" name="Google Shape;274;p1"/>
          <p:cNvSpPr txBox="1">
            <a:spLocks noGrp="1"/>
          </p:cNvSpPr>
          <p:nvPr>
            <p:ph type="subTitle" idx="1"/>
          </p:nvPr>
        </p:nvSpPr>
        <p:spPr>
          <a:xfrm>
            <a:off x="8521600" y="4618675"/>
            <a:ext cx="622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275" name="Google Shape;275;p1"/>
          <p:cNvGrpSpPr/>
          <p:nvPr/>
        </p:nvGrpSpPr>
        <p:grpSpPr>
          <a:xfrm>
            <a:off x="6477737" y="2763760"/>
            <a:ext cx="2725793" cy="2267435"/>
            <a:chOff x="6644304" y="3073628"/>
            <a:chExt cx="576302" cy="511871"/>
          </a:xfrm>
        </p:grpSpPr>
        <p:grpSp>
          <p:nvGrpSpPr>
            <p:cNvPr id="276" name="Google Shape;276;p1"/>
            <p:cNvGrpSpPr/>
            <p:nvPr/>
          </p:nvGrpSpPr>
          <p:grpSpPr>
            <a:xfrm>
              <a:off x="6712169" y="3073651"/>
              <a:ext cx="481611" cy="506712"/>
              <a:chOff x="1833536" y="-546641"/>
              <a:chExt cx="914567" cy="962418"/>
            </a:xfrm>
          </p:grpSpPr>
          <p:grpSp>
            <p:nvGrpSpPr>
              <p:cNvPr id="277" name="Google Shape;277;p1"/>
              <p:cNvGrpSpPr/>
              <p:nvPr/>
            </p:nvGrpSpPr>
            <p:grpSpPr>
              <a:xfrm>
                <a:off x="1833536" y="-524249"/>
                <a:ext cx="914567" cy="940026"/>
                <a:chOff x="1833536" y="-524249"/>
                <a:chExt cx="914567" cy="940026"/>
              </a:xfrm>
            </p:grpSpPr>
            <p:sp>
              <p:nvSpPr>
                <p:cNvPr id="278" name="Google Shape;278;p1"/>
                <p:cNvSpPr/>
                <p:nvPr/>
              </p:nvSpPr>
              <p:spPr>
                <a:xfrm>
                  <a:off x="1833536" y="-524249"/>
                  <a:ext cx="453307" cy="59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79" h="54723" extrusionOk="0">
                      <a:moveTo>
                        <a:pt x="20938" y="3904"/>
                      </a:moveTo>
                      <a:lnTo>
                        <a:pt x="22677" y="6583"/>
                      </a:lnTo>
                      <a:lnTo>
                        <a:pt x="22091" y="7097"/>
                      </a:lnTo>
                      <a:lnTo>
                        <a:pt x="18951" y="4400"/>
                      </a:lnTo>
                      <a:lnTo>
                        <a:pt x="20938" y="3904"/>
                      </a:lnTo>
                      <a:close/>
                      <a:moveTo>
                        <a:pt x="25072" y="0"/>
                      </a:moveTo>
                      <a:lnTo>
                        <a:pt x="25072" y="0"/>
                      </a:lnTo>
                      <a:cubicBezTo>
                        <a:pt x="24433" y="195"/>
                        <a:pt x="23812" y="408"/>
                        <a:pt x="23191" y="621"/>
                      </a:cubicBezTo>
                      <a:lnTo>
                        <a:pt x="23493" y="1047"/>
                      </a:lnTo>
                      <a:lnTo>
                        <a:pt x="21861" y="1136"/>
                      </a:lnTo>
                      <a:cubicBezTo>
                        <a:pt x="20920" y="1491"/>
                        <a:pt x="19980" y="1899"/>
                        <a:pt x="19075" y="2307"/>
                      </a:cubicBezTo>
                      <a:lnTo>
                        <a:pt x="17709" y="4489"/>
                      </a:lnTo>
                      <a:lnTo>
                        <a:pt x="19341" y="6778"/>
                      </a:lnTo>
                      <a:lnTo>
                        <a:pt x="19341" y="6778"/>
                      </a:lnTo>
                      <a:lnTo>
                        <a:pt x="16697" y="6086"/>
                      </a:lnTo>
                      <a:lnTo>
                        <a:pt x="17017" y="4542"/>
                      </a:lnTo>
                      <a:lnTo>
                        <a:pt x="15473" y="4205"/>
                      </a:lnTo>
                      <a:cubicBezTo>
                        <a:pt x="14124" y="4968"/>
                        <a:pt x="12811" y="5820"/>
                        <a:pt x="11552" y="6725"/>
                      </a:cubicBezTo>
                      <a:lnTo>
                        <a:pt x="12581" y="6920"/>
                      </a:lnTo>
                      <a:lnTo>
                        <a:pt x="11836" y="8091"/>
                      </a:lnTo>
                      <a:cubicBezTo>
                        <a:pt x="11392" y="7967"/>
                        <a:pt x="10842" y="7772"/>
                        <a:pt x="10363" y="7612"/>
                      </a:cubicBezTo>
                      <a:cubicBezTo>
                        <a:pt x="6300" y="10753"/>
                        <a:pt x="2804" y="14567"/>
                        <a:pt x="1" y="18897"/>
                      </a:cubicBezTo>
                      <a:cubicBezTo>
                        <a:pt x="356" y="19536"/>
                        <a:pt x="498" y="20299"/>
                        <a:pt x="373" y="21026"/>
                      </a:cubicBezTo>
                      <a:cubicBezTo>
                        <a:pt x="285" y="21895"/>
                        <a:pt x="870" y="22800"/>
                        <a:pt x="977" y="23723"/>
                      </a:cubicBezTo>
                      <a:cubicBezTo>
                        <a:pt x="1101" y="24681"/>
                        <a:pt x="835" y="25710"/>
                        <a:pt x="1048" y="26633"/>
                      </a:cubicBezTo>
                      <a:cubicBezTo>
                        <a:pt x="1580" y="28922"/>
                        <a:pt x="1651" y="28904"/>
                        <a:pt x="1314" y="30696"/>
                      </a:cubicBezTo>
                      <a:cubicBezTo>
                        <a:pt x="1260" y="30998"/>
                        <a:pt x="1243" y="31335"/>
                        <a:pt x="1189" y="31654"/>
                      </a:cubicBezTo>
                      <a:cubicBezTo>
                        <a:pt x="906" y="33943"/>
                        <a:pt x="852" y="36090"/>
                        <a:pt x="2378" y="38184"/>
                      </a:cubicBezTo>
                      <a:cubicBezTo>
                        <a:pt x="3194" y="39302"/>
                        <a:pt x="4490" y="39461"/>
                        <a:pt x="5217" y="40473"/>
                      </a:cubicBezTo>
                      <a:cubicBezTo>
                        <a:pt x="5377" y="41147"/>
                        <a:pt x="5679" y="41821"/>
                        <a:pt x="5679" y="42496"/>
                      </a:cubicBezTo>
                      <a:cubicBezTo>
                        <a:pt x="5679" y="43170"/>
                        <a:pt x="7311" y="43347"/>
                        <a:pt x="6406" y="44146"/>
                      </a:cubicBezTo>
                      <a:lnTo>
                        <a:pt x="8429" y="45122"/>
                      </a:lnTo>
                      <a:lnTo>
                        <a:pt x="8429" y="45122"/>
                      </a:lnTo>
                      <a:lnTo>
                        <a:pt x="8269" y="43170"/>
                      </a:lnTo>
                      <a:lnTo>
                        <a:pt x="8269" y="43170"/>
                      </a:lnTo>
                      <a:cubicBezTo>
                        <a:pt x="8872" y="43613"/>
                        <a:pt x="9298" y="43826"/>
                        <a:pt x="9600" y="44146"/>
                      </a:cubicBezTo>
                      <a:cubicBezTo>
                        <a:pt x="10345" y="44909"/>
                        <a:pt x="10948" y="45849"/>
                        <a:pt x="11765" y="46523"/>
                      </a:cubicBezTo>
                      <a:cubicBezTo>
                        <a:pt x="12652" y="47251"/>
                        <a:pt x="13734" y="47730"/>
                        <a:pt x="13255" y="49167"/>
                      </a:cubicBezTo>
                      <a:cubicBezTo>
                        <a:pt x="15142" y="50239"/>
                        <a:pt x="17068" y="51273"/>
                        <a:pt x="19240" y="51273"/>
                      </a:cubicBezTo>
                      <a:cubicBezTo>
                        <a:pt x="19621" y="51273"/>
                        <a:pt x="20009" y="51241"/>
                        <a:pt x="20406" y="51172"/>
                      </a:cubicBezTo>
                      <a:cubicBezTo>
                        <a:pt x="21066" y="51051"/>
                        <a:pt x="21687" y="50867"/>
                        <a:pt x="22299" y="50867"/>
                      </a:cubicBezTo>
                      <a:cubicBezTo>
                        <a:pt x="22856" y="50867"/>
                        <a:pt x="23406" y="51019"/>
                        <a:pt x="23972" y="51509"/>
                      </a:cubicBezTo>
                      <a:cubicBezTo>
                        <a:pt x="24575" y="52042"/>
                        <a:pt x="25551" y="52219"/>
                        <a:pt x="26403" y="52414"/>
                      </a:cubicBezTo>
                      <a:cubicBezTo>
                        <a:pt x="26412" y="52417"/>
                        <a:pt x="26421" y="52418"/>
                        <a:pt x="26431" y="52418"/>
                      </a:cubicBezTo>
                      <a:cubicBezTo>
                        <a:pt x="26612" y="52418"/>
                        <a:pt x="26911" y="51958"/>
                        <a:pt x="27130" y="51722"/>
                      </a:cubicBezTo>
                      <a:cubicBezTo>
                        <a:pt x="29563" y="53875"/>
                        <a:pt x="30553" y="54722"/>
                        <a:pt x="31970" y="54722"/>
                      </a:cubicBezTo>
                      <a:cubicBezTo>
                        <a:pt x="32888" y="54722"/>
                        <a:pt x="33985" y="54367"/>
                        <a:pt x="35771" y="53780"/>
                      </a:cubicBezTo>
                      <a:cubicBezTo>
                        <a:pt x="35754" y="53674"/>
                        <a:pt x="35736" y="53568"/>
                        <a:pt x="35700" y="53461"/>
                      </a:cubicBezTo>
                      <a:cubicBezTo>
                        <a:pt x="35026" y="53479"/>
                        <a:pt x="34387" y="53550"/>
                        <a:pt x="33731" y="53568"/>
                      </a:cubicBezTo>
                      <a:cubicBezTo>
                        <a:pt x="33590" y="53572"/>
                        <a:pt x="33456" y="53574"/>
                        <a:pt x="33329" y="53574"/>
                      </a:cubicBezTo>
                      <a:cubicBezTo>
                        <a:pt x="31461" y="53574"/>
                        <a:pt x="31079" y="53047"/>
                        <a:pt x="30697" y="50871"/>
                      </a:cubicBezTo>
                      <a:cubicBezTo>
                        <a:pt x="30590" y="50179"/>
                        <a:pt x="30005" y="49575"/>
                        <a:pt x="29650" y="48972"/>
                      </a:cubicBezTo>
                      <a:lnTo>
                        <a:pt x="26030" y="49628"/>
                      </a:lnTo>
                      <a:lnTo>
                        <a:pt x="26030" y="49628"/>
                      </a:lnTo>
                      <a:lnTo>
                        <a:pt x="26385" y="45406"/>
                      </a:lnTo>
                      <a:lnTo>
                        <a:pt x="24167" y="45956"/>
                      </a:lnTo>
                      <a:cubicBezTo>
                        <a:pt x="23812" y="46931"/>
                        <a:pt x="24007" y="48085"/>
                        <a:pt x="22553" y="48564"/>
                      </a:cubicBezTo>
                      <a:cubicBezTo>
                        <a:pt x="22259" y="48659"/>
                        <a:pt x="21992" y="48700"/>
                        <a:pt x="21745" y="48700"/>
                      </a:cubicBezTo>
                      <a:cubicBezTo>
                        <a:pt x="20706" y="48700"/>
                        <a:pt x="20016" y="47976"/>
                        <a:pt x="19199" y="47517"/>
                      </a:cubicBezTo>
                      <a:lnTo>
                        <a:pt x="17851" y="42123"/>
                      </a:lnTo>
                      <a:cubicBezTo>
                        <a:pt x="19459" y="40109"/>
                        <a:pt x="19754" y="39740"/>
                        <a:pt x="21393" y="39740"/>
                      </a:cubicBezTo>
                      <a:cubicBezTo>
                        <a:pt x="21761" y="39740"/>
                        <a:pt x="22197" y="39758"/>
                        <a:pt x="22730" y="39781"/>
                      </a:cubicBezTo>
                      <a:lnTo>
                        <a:pt x="22890" y="38237"/>
                      </a:lnTo>
                      <a:lnTo>
                        <a:pt x="27042" y="38113"/>
                      </a:lnTo>
                      <a:lnTo>
                        <a:pt x="30324" y="41786"/>
                      </a:lnTo>
                      <a:cubicBezTo>
                        <a:pt x="30679" y="39550"/>
                        <a:pt x="29064" y="38290"/>
                        <a:pt x="28532" y="36374"/>
                      </a:cubicBezTo>
                      <a:cubicBezTo>
                        <a:pt x="29366" y="35363"/>
                        <a:pt x="30324" y="34280"/>
                        <a:pt x="31229" y="33163"/>
                      </a:cubicBezTo>
                      <a:cubicBezTo>
                        <a:pt x="32045" y="32133"/>
                        <a:pt x="31974" y="31885"/>
                        <a:pt x="30644" y="30359"/>
                      </a:cubicBezTo>
                      <a:cubicBezTo>
                        <a:pt x="31105" y="29916"/>
                        <a:pt x="31886" y="29490"/>
                        <a:pt x="31957" y="28993"/>
                      </a:cubicBezTo>
                      <a:cubicBezTo>
                        <a:pt x="32152" y="27378"/>
                        <a:pt x="33411" y="26757"/>
                        <a:pt x="34441" y="25906"/>
                      </a:cubicBezTo>
                      <a:lnTo>
                        <a:pt x="34245" y="24273"/>
                      </a:lnTo>
                      <a:lnTo>
                        <a:pt x="36588" y="22996"/>
                      </a:lnTo>
                      <a:lnTo>
                        <a:pt x="37120" y="24096"/>
                      </a:lnTo>
                      <a:lnTo>
                        <a:pt x="40438" y="20849"/>
                      </a:lnTo>
                      <a:lnTo>
                        <a:pt x="40048" y="20387"/>
                      </a:lnTo>
                      <a:lnTo>
                        <a:pt x="38184" y="21700"/>
                      </a:lnTo>
                      <a:lnTo>
                        <a:pt x="36410" y="20547"/>
                      </a:lnTo>
                      <a:cubicBezTo>
                        <a:pt x="37315" y="19429"/>
                        <a:pt x="38309" y="18631"/>
                        <a:pt x="38752" y="17584"/>
                      </a:cubicBezTo>
                      <a:cubicBezTo>
                        <a:pt x="39285" y="16377"/>
                        <a:pt x="40686" y="16271"/>
                        <a:pt x="41378" y="15295"/>
                      </a:cubicBezTo>
                      <a:cubicBezTo>
                        <a:pt x="40314" y="14177"/>
                        <a:pt x="39285" y="13663"/>
                        <a:pt x="37989" y="13521"/>
                      </a:cubicBezTo>
                      <a:cubicBezTo>
                        <a:pt x="37031" y="13467"/>
                        <a:pt x="36162" y="12971"/>
                        <a:pt x="35647" y="12154"/>
                      </a:cubicBezTo>
                      <a:cubicBezTo>
                        <a:pt x="35257" y="11622"/>
                        <a:pt x="34813" y="11161"/>
                        <a:pt x="34281" y="10770"/>
                      </a:cubicBezTo>
                      <a:cubicBezTo>
                        <a:pt x="34068" y="10593"/>
                        <a:pt x="33678" y="10628"/>
                        <a:pt x="33323" y="10557"/>
                      </a:cubicBezTo>
                      <a:lnTo>
                        <a:pt x="32773" y="12509"/>
                      </a:lnTo>
                      <a:cubicBezTo>
                        <a:pt x="31022" y="12013"/>
                        <a:pt x="29978" y="9739"/>
                        <a:pt x="28235" y="9739"/>
                      </a:cubicBezTo>
                      <a:cubicBezTo>
                        <a:pt x="27735" y="9739"/>
                        <a:pt x="27176" y="9927"/>
                        <a:pt x="26527" y="10398"/>
                      </a:cubicBezTo>
                      <a:cubicBezTo>
                        <a:pt x="26793" y="11711"/>
                        <a:pt x="25942" y="13290"/>
                        <a:pt x="27343" y="14479"/>
                      </a:cubicBezTo>
                      <a:cubicBezTo>
                        <a:pt x="27538" y="14638"/>
                        <a:pt x="27609" y="15295"/>
                        <a:pt x="27485" y="15419"/>
                      </a:cubicBezTo>
                      <a:cubicBezTo>
                        <a:pt x="26154" y="16590"/>
                        <a:pt x="27095" y="18169"/>
                        <a:pt x="26935" y="19447"/>
                      </a:cubicBezTo>
                      <a:cubicBezTo>
                        <a:pt x="26757" y="19471"/>
                        <a:pt x="26594" y="19483"/>
                        <a:pt x="26444" y="19483"/>
                      </a:cubicBezTo>
                      <a:cubicBezTo>
                        <a:pt x="24534" y="19483"/>
                        <a:pt x="24803" y="17604"/>
                        <a:pt x="24309" y="16732"/>
                      </a:cubicBezTo>
                      <a:cubicBezTo>
                        <a:pt x="23538" y="16756"/>
                        <a:pt x="22881" y="16829"/>
                        <a:pt x="22272" y="16829"/>
                      </a:cubicBezTo>
                      <a:cubicBezTo>
                        <a:pt x="21985" y="16829"/>
                        <a:pt x="21708" y="16813"/>
                        <a:pt x="21435" y="16768"/>
                      </a:cubicBezTo>
                      <a:cubicBezTo>
                        <a:pt x="20583" y="16626"/>
                        <a:pt x="19767" y="16235"/>
                        <a:pt x="18968" y="15880"/>
                      </a:cubicBezTo>
                      <a:cubicBezTo>
                        <a:pt x="18099" y="15508"/>
                        <a:pt x="17904" y="14745"/>
                        <a:pt x="18117" y="13929"/>
                      </a:cubicBezTo>
                      <a:cubicBezTo>
                        <a:pt x="18489" y="12562"/>
                        <a:pt x="19820" y="11799"/>
                        <a:pt x="20317" y="10433"/>
                      </a:cubicBezTo>
                      <a:cubicBezTo>
                        <a:pt x="20420" y="10159"/>
                        <a:pt x="20643" y="10069"/>
                        <a:pt x="20926" y="10069"/>
                      </a:cubicBezTo>
                      <a:cubicBezTo>
                        <a:pt x="21466" y="10069"/>
                        <a:pt x="22224" y="10398"/>
                        <a:pt x="22783" y="10398"/>
                      </a:cubicBezTo>
                      <a:cubicBezTo>
                        <a:pt x="23422" y="10398"/>
                        <a:pt x="24078" y="10114"/>
                        <a:pt x="25445" y="9777"/>
                      </a:cubicBezTo>
                      <a:lnTo>
                        <a:pt x="22925" y="8836"/>
                      </a:lnTo>
                      <a:cubicBezTo>
                        <a:pt x="23351" y="8002"/>
                        <a:pt x="23759" y="7435"/>
                        <a:pt x="23972" y="6796"/>
                      </a:cubicBezTo>
                      <a:cubicBezTo>
                        <a:pt x="24489" y="5333"/>
                        <a:pt x="24808" y="4715"/>
                        <a:pt x="25467" y="4715"/>
                      </a:cubicBezTo>
                      <a:cubicBezTo>
                        <a:pt x="25870" y="4715"/>
                        <a:pt x="26401" y="4947"/>
                        <a:pt x="27184" y="5359"/>
                      </a:cubicBezTo>
                      <a:cubicBezTo>
                        <a:pt x="27485" y="5518"/>
                        <a:pt x="27787" y="5713"/>
                        <a:pt x="28177" y="5944"/>
                      </a:cubicBezTo>
                      <a:lnTo>
                        <a:pt x="26012" y="8694"/>
                      </a:lnTo>
                      <a:cubicBezTo>
                        <a:pt x="26754" y="8600"/>
                        <a:pt x="27262" y="8535"/>
                        <a:pt x="27696" y="8535"/>
                      </a:cubicBezTo>
                      <a:cubicBezTo>
                        <a:pt x="28642" y="8535"/>
                        <a:pt x="29231" y="8844"/>
                        <a:pt x="31105" y="9830"/>
                      </a:cubicBezTo>
                      <a:lnTo>
                        <a:pt x="32844" y="8304"/>
                      </a:lnTo>
                      <a:lnTo>
                        <a:pt x="31886" y="7346"/>
                      </a:lnTo>
                      <a:lnTo>
                        <a:pt x="32861" y="5341"/>
                      </a:lnTo>
                      <a:lnTo>
                        <a:pt x="25232" y="2005"/>
                      </a:lnTo>
                      <a:lnTo>
                        <a:pt x="21577" y="2733"/>
                      </a:lnTo>
                      <a:lnTo>
                        <a:pt x="21452" y="2218"/>
                      </a:lnTo>
                      <a:lnTo>
                        <a:pt x="24540" y="1437"/>
                      </a:lnTo>
                      <a:lnTo>
                        <a:pt x="2507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5F819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1"/>
                <p:cNvSpPr/>
                <p:nvPr/>
              </p:nvSpPr>
              <p:spPr>
                <a:xfrm>
                  <a:off x="2215098" y="11844"/>
                  <a:ext cx="361756" cy="40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2" h="36872" extrusionOk="0">
                      <a:moveTo>
                        <a:pt x="11233" y="0"/>
                      </a:moveTo>
                      <a:cubicBezTo>
                        <a:pt x="10639" y="505"/>
                        <a:pt x="10418" y="1084"/>
                        <a:pt x="9687" y="1084"/>
                      </a:cubicBezTo>
                      <a:cubicBezTo>
                        <a:pt x="9544" y="1084"/>
                        <a:pt x="9381" y="1061"/>
                        <a:pt x="9192" y="1012"/>
                      </a:cubicBezTo>
                      <a:cubicBezTo>
                        <a:pt x="8542" y="845"/>
                        <a:pt x="7805" y="576"/>
                        <a:pt x="7089" y="576"/>
                      </a:cubicBezTo>
                      <a:cubicBezTo>
                        <a:pt x="6437" y="576"/>
                        <a:pt x="5804" y="799"/>
                        <a:pt x="5271" y="1526"/>
                      </a:cubicBezTo>
                      <a:lnTo>
                        <a:pt x="4632" y="231"/>
                      </a:lnTo>
                      <a:cubicBezTo>
                        <a:pt x="3940" y="1030"/>
                        <a:pt x="3780" y="2165"/>
                        <a:pt x="2591" y="2325"/>
                      </a:cubicBezTo>
                      <a:cubicBezTo>
                        <a:pt x="1208" y="2502"/>
                        <a:pt x="2538" y="4649"/>
                        <a:pt x="959" y="4844"/>
                      </a:cubicBezTo>
                      <a:lnTo>
                        <a:pt x="2006" y="8961"/>
                      </a:lnTo>
                      <a:lnTo>
                        <a:pt x="1" y="12190"/>
                      </a:lnTo>
                      <a:cubicBezTo>
                        <a:pt x="1190" y="12935"/>
                        <a:pt x="143" y="14302"/>
                        <a:pt x="640" y="15153"/>
                      </a:cubicBezTo>
                      <a:cubicBezTo>
                        <a:pt x="1882" y="15987"/>
                        <a:pt x="3071" y="16697"/>
                        <a:pt x="4135" y="17531"/>
                      </a:cubicBezTo>
                      <a:cubicBezTo>
                        <a:pt x="5058" y="18276"/>
                        <a:pt x="5732" y="19359"/>
                        <a:pt x="6726" y="19980"/>
                      </a:cubicBezTo>
                      <a:cubicBezTo>
                        <a:pt x="7808" y="20654"/>
                        <a:pt x="9121" y="20973"/>
                        <a:pt x="10044" y="21364"/>
                      </a:cubicBezTo>
                      <a:cubicBezTo>
                        <a:pt x="11250" y="25161"/>
                        <a:pt x="11587" y="28638"/>
                        <a:pt x="10878" y="32152"/>
                      </a:cubicBezTo>
                      <a:cubicBezTo>
                        <a:pt x="11091" y="32506"/>
                        <a:pt x="11623" y="32968"/>
                        <a:pt x="11605" y="33394"/>
                      </a:cubicBezTo>
                      <a:cubicBezTo>
                        <a:pt x="11552" y="34405"/>
                        <a:pt x="11605" y="35416"/>
                        <a:pt x="11783" y="36428"/>
                      </a:cubicBezTo>
                      <a:cubicBezTo>
                        <a:pt x="11800" y="36587"/>
                        <a:pt x="11836" y="36729"/>
                        <a:pt x="11871" y="36871"/>
                      </a:cubicBezTo>
                      <a:cubicBezTo>
                        <a:pt x="12634" y="36712"/>
                        <a:pt x="13379" y="36552"/>
                        <a:pt x="14125" y="36357"/>
                      </a:cubicBezTo>
                      <a:lnTo>
                        <a:pt x="14568" y="36233"/>
                      </a:lnTo>
                      <a:cubicBezTo>
                        <a:pt x="15172" y="34139"/>
                        <a:pt x="15828" y="32045"/>
                        <a:pt x="17798" y="30785"/>
                      </a:cubicBezTo>
                      <a:cubicBezTo>
                        <a:pt x="18543" y="30324"/>
                        <a:pt x="18951" y="29845"/>
                        <a:pt x="19235" y="29117"/>
                      </a:cubicBezTo>
                      <a:cubicBezTo>
                        <a:pt x="19377" y="28763"/>
                        <a:pt x="19465" y="28230"/>
                        <a:pt x="19732" y="28124"/>
                      </a:cubicBezTo>
                      <a:cubicBezTo>
                        <a:pt x="22233" y="27059"/>
                        <a:pt x="23334" y="24930"/>
                        <a:pt x="24008" y="22535"/>
                      </a:cubicBezTo>
                      <a:cubicBezTo>
                        <a:pt x="24345" y="21346"/>
                        <a:pt x="25232" y="20423"/>
                        <a:pt x="26403" y="20051"/>
                      </a:cubicBezTo>
                      <a:cubicBezTo>
                        <a:pt x="28550" y="19447"/>
                        <a:pt x="29065" y="17904"/>
                        <a:pt x="29615" y="16147"/>
                      </a:cubicBezTo>
                      <a:cubicBezTo>
                        <a:pt x="30449" y="13503"/>
                        <a:pt x="30999" y="10735"/>
                        <a:pt x="32844" y="8517"/>
                      </a:cubicBezTo>
                      <a:cubicBezTo>
                        <a:pt x="32933" y="8429"/>
                        <a:pt x="32986" y="8340"/>
                        <a:pt x="33021" y="8216"/>
                      </a:cubicBezTo>
                      <a:cubicBezTo>
                        <a:pt x="33021" y="7683"/>
                        <a:pt x="33021" y="7133"/>
                        <a:pt x="33021" y="6424"/>
                      </a:cubicBezTo>
                      <a:cubicBezTo>
                        <a:pt x="32898" y="6449"/>
                        <a:pt x="32778" y="6461"/>
                        <a:pt x="32662" y="6461"/>
                      </a:cubicBezTo>
                      <a:cubicBezTo>
                        <a:pt x="31610" y="6461"/>
                        <a:pt x="30838" y="5512"/>
                        <a:pt x="29835" y="5512"/>
                      </a:cubicBezTo>
                      <a:cubicBezTo>
                        <a:pt x="29647" y="5512"/>
                        <a:pt x="29450" y="5546"/>
                        <a:pt x="29242" y="5625"/>
                      </a:cubicBezTo>
                      <a:cubicBezTo>
                        <a:pt x="28763" y="5810"/>
                        <a:pt x="28295" y="5881"/>
                        <a:pt x="27833" y="5881"/>
                      </a:cubicBezTo>
                      <a:cubicBezTo>
                        <a:pt x="27010" y="5881"/>
                        <a:pt x="26203" y="5659"/>
                        <a:pt x="25374" y="5465"/>
                      </a:cubicBezTo>
                      <a:cubicBezTo>
                        <a:pt x="25322" y="5454"/>
                        <a:pt x="25270" y="5449"/>
                        <a:pt x="25215" y="5449"/>
                      </a:cubicBezTo>
                      <a:cubicBezTo>
                        <a:pt x="24767" y="5449"/>
                        <a:pt x="24231" y="5812"/>
                        <a:pt x="23582" y="6033"/>
                      </a:cubicBezTo>
                      <a:lnTo>
                        <a:pt x="20637" y="2112"/>
                      </a:lnTo>
                      <a:lnTo>
                        <a:pt x="16467" y="2201"/>
                      </a:lnTo>
                      <a:lnTo>
                        <a:pt x="1123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5F819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1"/>
                <p:cNvSpPr/>
                <p:nvPr/>
              </p:nvSpPr>
              <p:spPr>
                <a:xfrm>
                  <a:off x="2637874" y="-333183"/>
                  <a:ext cx="110229" cy="28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2" h="26421" extrusionOk="0">
                      <a:moveTo>
                        <a:pt x="2520" y="1"/>
                      </a:moveTo>
                      <a:lnTo>
                        <a:pt x="2254" y="19"/>
                      </a:lnTo>
                      <a:cubicBezTo>
                        <a:pt x="2077" y="515"/>
                        <a:pt x="2041" y="1474"/>
                        <a:pt x="1545" y="1864"/>
                      </a:cubicBezTo>
                      <a:cubicBezTo>
                        <a:pt x="107" y="3035"/>
                        <a:pt x="214" y="4401"/>
                        <a:pt x="586" y="5927"/>
                      </a:cubicBezTo>
                      <a:cubicBezTo>
                        <a:pt x="746" y="6566"/>
                        <a:pt x="1012" y="7311"/>
                        <a:pt x="835" y="7897"/>
                      </a:cubicBezTo>
                      <a:cubicBezTo>
                        <a:pt x="1" y="10523"/>
                        <a:pt x="799" y="13202"/>
                        <a:pt x="72" y="15917"/>
                      </a:cubicBezTo>
                      <a:lnTo>
                        <a:pt x="1686" y="15846"/>
                      </a:lnTo>
                      <a:cubicBezTo>
                        <a:pt x="1811" y="17177"/>
                        <a:pt x="2698" y="18241"/>
                        <a:pt x="1970" y="19590"/>
                      </a:cubicBezTo>
                      <a:cubicBezTo>
                        <a:pt x="1740" y="20051"/>
                        <a:pt x="2024" y="21293"/>
                        <a:pt x="2414" y="21506"/>
                      </a:cubicBezTo>
                      <a:cubicBezTo>
                        <a:pt x="4596" y="22642"/>
                        <a:pt x="4632" y="25587"/>
                        <a:pt x="6885" y="26421"/>
                      </a:cubicBezTo>
                      <a:lnTo>
                        <a:pt x="10061" y="24079"/>
                      </a:lnTo>
                      <a:cubicBezTo>
                        <a:pt x="9973" y="15491"/>
                        <a:pt x="7364" y="7098"/>
                        <a:pt x="252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5F819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1"/>
                <p:cNvSpPr/>
                <p:nvPr/>
              </p:nvSpPr>
              <p:spPr>
                <a:xfrm>
                  <a:off x="2134042" y="-54389"/>
                  <a:ext cx="90203" cy="22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4" h="2026" extrusionOk="0">
                      <a:moveTo>
                        <a:pt x="3405" y="1"/>
                      </a:moveTo>
                      <a:cubicBezTo>
                        <a:pt x="2255" y="1"/>
                        <a:pt x="1201" y="655"/>
                        <a:pt x="1" y="919"/>
                      </a:cubicBezTo>
                      <a:cubicBezTo>
                        <a:pt x="371" y="1711"/>
                        <a:pt x="675" y="1974"/>
                        <a:pt x="943" y="1974"/>
                      </a:cubicBezTo>
                      <a:cubicBezTo>
                        <a:pt x="1419" y="1974"/>
                        <a:pt x="1781" y="1142"/>
                        <a:pt x="2201" y="972"/>
                      </a:cubicBezTo>
                      <a:cubicBezTo>
                        <a:pt x="2266" y="967"/>
                        <a:pt x="2330" y="964"/>
                        <a:pt x="2394" y="964"/>
                      </a:cubicBezTo>
                      <a:cubicBezTo>
                        <a:pt x="3717" y="964"/>
                        <a:pt x="4976" y="2025"/>
                        <a:pt x="6356" y="2025"/>
                      </a:cubicBezTo>
                      <a:cubicBezTo>
                        <a:pt x="6954" y="2025"/>
                        <a:pt x="7575" y="1826"/>
                        <a:pt x="8234" y="1256"/>
                      </a:cubicBezTo>
                      <a:cubicBezTo>
                        <a:pt x="7932" y="936"/>
                        <a:pt x="7684" y="440"/>
                        <a:pt x="7400" y="422"/>
                      </a:cubicBezTo>
                      <a:cubicBezTo>
                        <a:pt x="7374" y="421"/>
                        <a:pt x="7348" y="420"/>
                        <a:pt x="7322" y="420"/>
                      </a:cubicBezTo>
                      <a:cubicBezTo>
                        <a:pt x="6763" y="420"/>
                        <a:pt x="6090" y="679"/>
                        <a:pt x="5591" y="679"/>
                      </a:cubicBezTo>
                      <a:cubicBezTo>
                        <a:pt x="5418" y="679"/>
                        <a:pt x="5266" y="648"/>
                        <a:pt x="5147" y="564"/>
                      </a:cubicBezTo>
                      <a:cubicBezTo>
                        <a:pt x="4527" y="150"/>
                        <a:pt x="3955" y="1"/>
                        <a:pt x="340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5F819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1"/>
                <p:cNvSpPr/>
                <p:nvPr/>
              </p:nvSpPr>
              <p:spPr>
                <a:xfrm>
                  <a:off x="2238816" y="-47827"/>
                  <a:ext cx="72325" cy="2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2" h="2467" extrusionOk="0">
                      <a:moveTo>
                        <a:pt x="6601" y="0"/>
                      </a:moveTo>
                      <a:cubicBezTo>
                        <a:pt x="4188" y="231"/>
                        <a:pt x="2254" y="391"/>
                        <a:pt x="338" y="604"/>
                      </a:cubicBezTo>
                      <a:cubicBezTo>
                        <a:pt x="231" y="621"/>
                        <a:pt x="160" y="976"/>
                        <a:pt x="1" y="1384"/>
                      </a:cubicBezTo>
                      <a:lnTo>
                        <a:pt x="1438" y="2467"/>
                      </a:lnTo>
                      <a:cubicBezTo>
                        <a:pt x="2573" y="621"/>
                        <a:pt x="4862" y="1491"/>
                        <a:pt x="660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5F819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3" name="Google Shape;283;p1"/>
              <p:cNvSpPr/>
              <p:nvPr/>
            </p:nvSpPr>
            <p:spPr>
              <a:xfrm>
                <a:off x="2128411" y="-546641"/>
                <a:ext cx="194386" cy="108115"/>
              </a:xfrm>
              <a:custGeom>
                <a:avLst/>
                <a:gdLst/>
                <a:ahLst/>
                <a:cxnLst/>
                <a:rect l="l" t="t" r="r" b="b"/>
                <a:pathLst>
                  <a:path w="17744" h="9869" extrusionOk="0">
                    <a:moveTo>
                      <a:pt x="11775" y="1"/>
                    </a:moveTo>
                    <a:cubicBezTo>
                      <a:pt x="7969" y="1"/>
                      <a:pt x="4175" y="474"/>
                      <a:pt x="479" y="1405"/>
                    </a:cubicBezTo>
                    <a:lnTo>
                      <a:pt x="0" y="1530"/>
                    </a:lnTo>
                    <a:cubicBezTo>
                      <a:pt x="266" y="1749"/>
                      <a:pt x="570" y="1886"/>
                      <a:pt x="955" y="1886"/>
                    </a:cubicBezTo>
                    <a:cubicBezTo>
                      <a:pt x="1161" y="1886"/>
                      <a:pt x="1391" y="1847"/>
                      <a:pt x="1651" y="1760"/>
                    </a:cubicBezTo>
                    <a:cubicBezTo>
                      <a:pt x="2029" y="1630"/>
                      <a:pt x="2392" y="1564"/>
                      <a:pt x="2739" y="1564"/>
                    </a:cubicBezTo>
                    <a:cubicBezTo>
                      <a:pt x="3580" y="1564"/>
                      <a:pt x="4337" y="1950"/>
                      <a:pt x="5040" y="2754"/>
                    </a:cubicBezTo>
                    <a:cubicBezTo>
                      <a:pt x="5749" y="3588"/>
                      <a:pt x="7204" y="3428"/>
                      <a:pt x="7967" y="4422"/>
                    </a:cubicBezTo>
                    <a:cubicBezTo>
                      <a:pt x="8017" y="4486"/>
                      <a:pt x="8125" y="4504"/>
                      <a:pt x="8257" y="4504"/>
                    </a:cubicBezTo>
                    <a:cubicBezTo>
                      <a:pt x="8429" y="4504"/>
                      <a:pt x="8642" y="4473"/>
                      <a:pt x="8821" y="4473"/>
                    </a:cubicBezTo>
                    <a:cubicBezTo>
                      <a:pt x="8844" y="4473"/>
                      <a:pt x="8868" y="4474"/>
                      <a:pt x="8890" y="4475"/>
                    </a:cubicBezTo>
                    <a:lnTo>
                      <a:pt x="8233" y="6054"/>
                    </a:lnTo>
                    <a:cubicBezTo>
                      <a:pt x="9475" y="6533"/>
                      <a:pt x="11019" y="6640"/>
                      <a:pt x="11605" y="7420"/>
                    </a:cubicBezTo>
                    <a:cubicBezTo>
                      <a:pt x="13095" y="9479"/>
                      <a:pt x="15065" y="9745"/>
                      <a:pt x="17744" y="9869"/>
                    </a:cubicBezTo>
                    <a:cubicBezTo>
                      <a:pt x="17105" y="8982"/>
                      <a:pt x="16271" y="8325"/>
                      <a:pt x="16342" y="7828"/>
                    </a:cubicBezTo>
                    <a:cubicBezTo>
                      <a:pt x="16502" y="6888"/>
                      <a:pt x="16892" y="6125"/>
                      <a:pt x="15632" y="5717"/>
                    </a:cubicBezTo>
                    <a:lnTo>
                      <a:pt x="16857" y="4706"/>
                    </a:lnTo>
                    <a:lnTo>
                      <a:pt x="16484" y="3215"/>
                    </a:lnTo>
                    <a:cubicBezTo>
                      <a:pt x="16786" y="3073"/>
                      <a:pt x="17123" y="3002"/>
                      <a:pt x="17336" y="2772"/>
                    </a:cubicBezTo>
                    <a:cubicBezTo>
                      <a:pt x="17531" y="2559"/>
                      <a:pt x="17549" y="2222"/>
                      <a:pt x="17744" y="1689"/>
                    </a:cubicBezTo>
                    <a:cubicBezTo>
                      <a:pt x="16928" y="1441"/>
                      <a:pt x="16218" y="1281"/>
                      <a:pt x="15579" y="660"/>
                    </a:cubicBezTo>
                    <a:cubicBezTo>
                      <a:pt x="15384" y="465"/>
                      <a:pt x="15171" y="270"/>
                      <a:pt x="14940" y="110"/>
                    </a:cubicBezTo>
                    <a:cubicBezTo>
                      <a:pt x="13885" y="37"/>
                      <a:pt x="12830" y="1"/>
                      <a:pt x="11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81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"/>
              <p:cNvSpPr/>
              <p:nvPr/>
            </p:nvSpPr>
            <p:spPr>
              <a:xfrm>
                <a:off x="2511333" y="-459604"/>
                <a:ext cx="149109" cy="146063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13333" extrusionOk="0">
                    <a:moveTo>
                      <a:pt x="1947" y="1"/>
                    </a:moveTo>
                    <a:cubicBezTo>
                      <a:pt x="1321" y="1"/>
                      <a:pt x="678" y="263"/>
                      <a:pt x="1" y="842"/>
                    </a:cubicBezTo>
                    <a:lnTo>
                      <a:pt x="1420" y="2634"/>
                    </a:lnTo>
                    <a:lnTo>
                      <a:pt x="5856" y="2829"/>
                    </a:lnTo>
                    <a:lnTo>
                      <a:pt x="5342" y="5224"/>
                    </a:lnTo>
                    <a:lnTo>
                      <a:pt x="8802" y="7105"/>
                    </a:lnTo>
                    <a:lnTo>
                      <a:pt x="7453" y="8702"/>
                    </a:lnTo>
                    <a:lnTo>
                      <a:pt x="9884" y="12925"/>
                    </a:lnTo>
                    <a:lnTo>
                      <a:pt x="12386" y="13333"/>
                    </a:lnTo>
                    <a:cubicBezTo>
                      <a:pt x="11889" y="12109"/>
                      <a:pt x="13610" y="10813"/>
                      <a:pt x="11694" y="9891"/>
                    </a:cubicBezTo>
                    <a:cubicBezTo>
                      <a:pt x="11605" y="9181"/>
                      <a:pt x="11232" y="8436"/>
                      <a:pt x="11179" y="7726"/>
                    </a:cubicBezTo>
                    <a:cubicBezTo>
                      <a:pt x="8713" y="4852"/>
                      <a:pt x="5892" y="2297"/>
                      <a:pt x="2769" y="150"/>
                    </a:cubicBezTo>
                    <a:cubicBezTo>
                      <a:pt x="2497" y="52"/>
                      <a:pt x="2224" y="1"/>
                      <a:pt x="19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81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"/>
              <p:cNvSpPr/>
              <p:nvPr/>
            </p:nvSpPr>
            <p:spPr>
              <a:xfrm>
                <a:off x="2278079" y="-341148"/>
                <a:ext cx="40051" cy="2800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556" extrusionOk="0">
                    <a:moveTo>
                      <a:pt x="498" y="0"/>
                    </a:moveTo>
                    <a:cubicBezTo>
                      <a:pt x="444" y="426"/>
                      <a:pt x="373" y="852"/>
                      <a:pt x="302" y="1278"/>
                    </a:cubicBezTo>
                    <a:cubicBezTo>
                      <a:pt x="231" y="1686"/>
                      <a:pt x="107" y="2076"/>
                      <a:pt x="1" y="2555"/>
                    </a:cubicBezTo>
                    <a:lnTo>
                      <a:pt x="3656" y="2467"/>
                    </a:lnTo>
                    <a:lnTo>
                      <a:pt x="3319" y="1100"/>
                    </a:lnTo>
                    <a:lnTo>
                      <a:pt x="49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81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"/>
              <p:cNvSpPr/>
              <p:nvPr/>
            </p:nvSpPr>
            <p:spPr>
              <a:xfrm>
                <a:off x="2357973" y="-515102"/>
                <a:ext cx="46077" cy="20902"/>
              </a:xfrm>
              <a:custGeom>
                <a:avLst/>
                <a:gdLst/>
                <a:ahLst/>
                <a:cxnLst/>
                <a:rect l="l" t="t" r="r" b="b"/>
                <a:pathLst>
                  <a:path w="4206" h="1908" extrusionOk="0">
                    <a:moveTo>
                      <a:pt x="2533" y="1"/>
                    </a:moveTo>
                    <a:cubicBezTo>
                      <a:pt x="1985" y="1"/>
                      <a:pt x="1354" y="226"/>
                      <a:pt x="0" y="709"/>
                    </a:cubicBezTo>
                    <a:cubicBezTo>
                      <a:pt x="1204" y="1500"/>
                      <a:pt x="1825" y="1908"/>
                      <a:pt x="2340" y="1908"/>
                    </a:cubicBezTo>
                    <a:cubicBezTo>
                      <a:pt x="2889" y="1908"/>
                      <a:pt x="3319" y="1447"/>
                      <a:pt x="4206" y="496"/>
                    </a:cubicBezTo>
                    <a:cubicBezTo>
                      <a:pt x="3427" y="173"/>
                      <a:pt x="3012" y="1"/>
                      <a:pt x="25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81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" name="Google Shape;287;p1"/>
            <p:cNvSpPr/>
            <p:nvPr/>
          </p:nvSpPr>
          <p:spPr>
            <a:xfrm>
              <a:off x="6644304" y="3073628"/>
              <a:ext cx="576302" cy="511871"/>
            </a:xfrm>
            <a:custGeom>
              <a:avLst/>
              <a:gdLst/>
              <a:ahLst/>
              <a:cxnLst/>
              <a:rect l="l" t="t" r="r" b="b"/>
              <a:pathLst>
                <a:path w="99879" h="88751" extrusionOk="0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1"/>
          <p:cNvSpPr/>
          <p:nvPr/>
        </p:nvSpPr>
        <p:spPr>
          <a:xfrm>
            <a:off x="6778970" y="3711474"/>
            <a:ext cx="236100" cy="2361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"/>
          <p:cNvSpPr txBox="1">
            <a:spLocks noGrp="1"/>
          </p:cNvSpPr>
          <p:nvPr>
            <p:ph type="body" idx="1"/>
          </p:nvPr>
        </p:nvSpPr>
        <p:spPr>
          <a:xfrm>
            <a:off x="707175" y="1728263"/>
            <a:ext cx="3763500" cy="2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Expansion of existing technology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Users would make a “reservation” to cross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Documentation would be uploaded prior to crossing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CBP personnel would verify information ahead of time, reducing time spent per pedestrian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Flagged pedestrians would be redirected to secondary inspection</a:t>
            </a:r>
            <a:endParaRPr/>
          </a:p>
        </p:txBody>
      </p:sp>
      <p:sp>
        <p:nvSpPr>
          <p:cNvPr id="349" name="Google Shape;349;p10"/>
          <p:cNvSpPr txBox="1">
            <a:spLocks noGrp="1"/>
          </p:cNvSpPr>
          <p:nvPr>
            <p:ph type="title"/>
          </p:nvPr>
        </p:nvSpPr>
        <p:spPr>
          <a:xfrm>
            <a:off x="1014425" y="527825"/>
            <a:ext cx="7409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300"/>
              <a:t>Reservation and Preliminary Verification via CBP One App</a:t>
            </a:r>
            <a:endParaRPr sz="3300"/>
          </a:p>
        </p:txBody>
      </p:sp>
      <p:sp>
        <p:nvSpPr>
          <p:cNvPr id="350" name="Google Shape;350;p10"/>
          <p:cNvSpPr/>
          <p:nvPr/>
        </p:nvSpPr>
        <p:spPr>
          <a:xfrm>
            <a:off x="169587" y="395112"/>
            <a:ext cx="607500" cy="607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Lexend Tera"/>
              <a:ea typeface="Lexend Tera"/>
              <a:cs typeface="Lexend Tera"/>
              <a:sym typeface="Lexend Tera"/>
            </a:endParaRPr>
          </a:p>
        </p:txBody>
      </p:sp>
      <p:sp>
        <p:nvSpPr>
          <p:cNvPr id="351" name="Google Shape;351;p10"/>
          <p:cNvSpPr txBox="1"/>
          <p:nvPr/>
        </p:nvSpPr>
        <p:spPr>
          <a:xfrm>
            <a:off x="50" y="541975"/>
            <a:ext cx="9465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02</a:t>
            </a:r>
            <a:endParaRPr sz="2200" b="1" i="0" u="none" strike="noStrike" cap="none" baseline="30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52" name="Google Shape;3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7250" y="1430050"/>
            <a:ext cx="3763500" cy="272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"/>
          <p:cNvSpPr txBox="1">
            <a:spLocks noGrp="1"/>
          </p:cNvSpPr>
          <p:nvPr>
            <p:ph type="body" idx="1"/>
          </p:nvPr>
        </p:nvSpPr>
        <p:spPr>
          <a:xfrm>
            <a:off x="707175" y="1728263"/>
            <a:ext cx="3763500" cy="2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Toll would vary depending on traffic volumes of pedwest and pedeast crossings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Live data collection system would monitor traffic levels continuously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App or loadable card would charge toll at processing booth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Recommended that toll is waived for light rail users and cyclists </a:t>
            </a:r>
            <a:endParaRPr/>
          </a:p>
        </p:txBody>
      </p:sp>
      <p:sp>
        <p:nvSpPr>
          <p:cNvPr id="358" name="Google Shape;358;p11"/>
          <p:cNvSpPr txBox="1">
            <a:spLocks noGrp="1"/>
          </p:cNvSpPr>
          <p:nvPr>
            <p:ph type="title"/>
          </p:nvPr>
        </p:nvSpPr>
        <p:spPr>
          <a:xfrm>
            <a:off x="1014425" y="527825"/>
            <a:ext cx="7409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300"/>
              <a:t>Flexible Toll System</a:t>
            </a:r>
            <a:endParaRPr sz="3300"/>
          </a:p>
        </p:txBody>
      </p:sp>
      <p:sp>
        <p:nvSpPr>
          <p:cNvPr id="359" name="Google Shape;359;p11"/>
          <p:cNvSpPr/>
          <p:nvPr/>
        </p:nvSpPr>
        <p:spPr>
          <a:xfrm>
            <a:off x="169587" y="395112"/>
            <a:ext cx="607500" cy="607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Lexend Tera"/>
              <a:ea typeface="Lexend Tera"/>
              <a:cs typeface="Lexend Tera"/>
              <a:sym typeface="Lexend Tera"/>
            </a:endParaRPr>
          </a:p>
        </p:txBody>
      </p:sp>
      <p:sp>
        <p:nvSpPr>
          <p:cNvPr id="360" name="Google Shape;360;p11"/>
          <p:cNvSpPr txBox="1"/>
          <p:nvPr/>
        </p:nvSpPr>
        <p:spPr>
          <a:xfrm>
            <a:off x="50" y="541975"/>
            <a:ext cx="9465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03</a:t>
            </a:r>
            <a:endParaRPr sz="2200" b="1" i="0" u="none" strike="noStrike" cap="none" baseline="30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61" name="Google Shape;3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6125" y="1479675"/>
            <a:ext cx="3867999" cy="25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"/>
          <p:cNvSpPr txBox="1">
            <a:spLocks noGrp="1"/>
          </p:cNvSpPr>
          <p:nvPr>
            <p:ph type="title"/>
          </p:nvPr>
        </p:nvSpPr>
        <p:spPr>
          <a:xfrm>
            <a:off x="1071000" y="1348350"/>
            <a:ext cx="70020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7700"/>
              <a:t>Funding Mechanisms</a:t>
            </a:r>
            <a:endParaRPr sz="7700"/>
          </a:p>
        </p:txBody>
      </p:sp>
      <p:sp>
        <p:nvSpPr>
          <p:cNvPr id="367" name="Google Shape;367;p12"/>
          <p:cNvSpPr txBox="1"/>
          <p:nvPr/>
        </p:nvSpPr>
        <p:spPr>
          <a:xfrm>
            <a:off x="0" y="-7950"/>
            <a:ext cx="7128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68" name="Google Shape;368;p12"/>
          <p:cNvSpPr txBox="1"/>
          <p:nvPr/>
        </p:nvSpPr>
        <p:spPr>
          <a:xfrm>
            <a:off x="8431200" y="4618675"/>
            <a:ext cx="7128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Funding Mechanisms</a:t>
            </a:r>
            <a:endParaRPr/>
          </a:p>
        </p:txBody>
      </p:sp>
      <p:graphicFrame>
        <p:nvGraphicFramePr>
          <p:cNvPr id="374" name="Google Shape;374;p13"/>
          <p:cNvGraphicFramePr/>
          <p:nvPr/>
        </p:nvGraphicFramePr>
        <p:xfrm>
          <a:off x="719988" y="11506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{39341B9D-533A-47C4-BCCD-944917B7CE9C}</a:tableStyleId>
              </a:tblPr>
              <a:tblGrid>
                <a:gridCol w="2568000"/>
                <a:gridCol w="2568000"/>
                <a:gridCol w="2568000"/>
              </a:tblGrid>
              <a:tr h="74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Private Funding</a:t>
                      </a:r>
                      <a:endParaRPr sz="2200" b="1" u="none" strike="noStrike" cap="none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Hybrid Funding Model</a:t>
                      </a:r>
                      <a:endParaRPr sz="2200" b="1" u="none" strike="noStrike" cap="none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Federal Funding</a:t>
                      </a:r>
                      <a:endParaRPr sz="2200" b="1" u="none" strike="noStrike" cap="none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2650">
                <a:tc rowSpan="8"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Private actors fund construction and operations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Negotiate staffing and salaries with CBP.</a:t>
                      </a:r>
                      <a:endParaRPr sz="1200"/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8"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Public-public model based on Otay Mesa East POE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Funded by state and federal agencies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After construction facility would be handed over to the General Services Administration as a gift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Federal government would manage and fund operations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8"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US federal government would provide 100% of funding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Didact Gothic"/>
                        <a:buChar char="●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Requires congressional authorization for full funding of construction and operations</a:t>
                      </a:r>
                      <a:endParaRPr sz="1200"/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idact Gothic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2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2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82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"/>
          <p:cNvSpPr txBox="1">
            <a:spLocks noGrp="1"/>
          </p:cNvSpPr>
          <p:nvPr>
            <p:ph type="title"/>
          </p:nvPr>
        </p:nvSpPr>
        <p:spPr>
          <a:xfrm>
            <a:off x="1406250" y="592250"/>
            <a:ext cx="63315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Conclusion and Final Recommendation</a:t>
            </a:r>
            <a:endParaRPr/>
          </a:p>
        </p:txBody>
      </p:sp>
      <p:sp>
        <p:nvSpPr>
          <p:cNvPr id="380" name="Google Shape;380;p14"/>
          <p:cNvSpPr txBox="1"/>
          <p:nvPr/>
        </p:nvSpPr>
        <p:spPr>
          <a:xfrm>
            <a:off x="1344900" y="1855075"/>
            <a:ext cx="6454200" cy="1939500"/>
          </a:xfrm>
          <a:prstGeom prst="rect">
            <a:avLst/>
          </a:prstGeom>
          <a:solidFill>
            <a:srgbClr val="5F819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idact Gothic"/>
              <a:buChar char="●"/>
            </a:pPr>
            <a:r>
              <a:rPr lang="en" sz="200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Private funding (CBX Model)</a:t>
            </a:r>
            <a:endParaRPr sz="2000" i="0" u="none" strike="noStrike" cap="none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idact Gothic"/>
              <a:buChar char="●"/>
            </a:pPr>
            <a:r>
              <a:rPr lang="en" sz="200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Facility only on US side, pedestrian path connecting facility to Puerta México POE on MX side.</a:t>
            </a:r>
            <a:endParaRPr sz="2000" i="0" u="none" strike="noStrike" cap="none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idact Gothic"/>
              <a:buChar char="●"/>
            </a:pPr>
            <a:r>
              <a:rPr lang="en" sz="200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Flexible toll system</a:t>
            </a:r>
            <a:endParaRPr sz="2000" i="0" u="none" strike="noStrike" cap="none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idact Gothic"/>
              <a:buChar char="●"/>
            </a:pPr>
            <a:r>
              <a:rPr lang="en" sz="200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CBP1 App</a:t>
            </a:r>
            <a:endParaRPr sz="2000" i="0" u="none" strike="noStrike" cap="none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81" name="Google Shape;3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200" y="3308000"/>
            <a:ext cx="3921350" cy="13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"/>
          <p:cNvSpPr txBox="1">
            <a:spLocks noGrp="1"/>
          </p:cNvSpPr>
          <p:nvPr>
            <p:ph type="title"/>
          </p:nvPr>
        </p:nvSpPr>
        <p:spPr>
          <a:xfrm>
            <a:off x="1224675" y="1463450"/>
            <a:ext cx="30417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Thank you </a:t>
            </a:r>
            <a:endParaRPr/>
          </a:p>
        </p:txBody>
      </p:sp>
      <p:pic>
        <p:nvPicPr>
          <p:cNvPr id="387" name="Google Shape;3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9050" y="1045278"/>
            <a:ext cx="3855925" cy="3052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"/>
          <p:cNvSpPr txBox="1">
            <a:spLocks noGrp="1"/>
          </p:cNvSpPr>
          <p:nvPr>
            <p:ph type="body" idx="1"/>
          </p:nvPr>
        </p:nvSpPr>
        <p:spPr>
          <a:xfrm>
            <a:off x="707175" y="1391175"/>
            <a:ext cx="36552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7 million inhabitants 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$250 billion economy </a:t>
            </a:r>
            <a:endParaRPr sz="1900"/>
          </a:p>
          <a:p>
            <a: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120,000 personal vehicles and 63,000 pedestrians cross daily 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900"/>
              <a:buChar char="●"/>
            </a:pPr>
            <a:r>
              <a:rPr lang="en" sz="1900" b="1">
                <a:solidFill>
                  <a:srgbClr val="191919"/>
                </a:solidFill>
              </a:rPr>
              <a:t>Long lines and delays cost $3.4 billion in lost revenue and 88,000 jobs </a:t>
            </a:r>
            <a:endParaRPr sz="1900" b="1">
              <a:solidFill>
                <a:srgbClr val="19191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/>
          </a:p>
        </p:txBody>
      </p:sp>
      <p:sp>
        <p:nvSpPr>
          <p:cNvPr id="294" name="Google Shape;294;p2"/>
          <p:cNvSpPr txBox="1">
            <a:spLocks noGrp="1"/>
          </p:cNvSpPr>
          <p:nvPr>
            <p:ph type="title"/>
          </p:nvPr>
        </p:nvSpPr>
        <p:spPr>
          <a:xfrm>
            <a:off x="720000" y="49987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Statement of Issue</a:t>
            </a:r>
            <a:endParaRPr/>
          </a:p>
        </p:txBody>
      </p:sp>
      <p:pic>
        <p:nvPicPr>
          <p:cNvPr id="295" name="Google Shape;2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5350" y="1391175"/>
            <a:ext cx="3733749" cy="2800312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"/>
          <p:cNvSpPr txBox="1">
            <a:spLocks noGrp="1"/>
          </p:cNvSpPr>
          <p:nvPr>
            <p:ph type="body" idx="1"/>
          </p:nvPr>
        </p:nvSpPr>
        <p:spPr>
          <a:xfrm>
            <a:off x="720000" y="1150625"/>
            <a:ext cx="4105800" cy="3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20,000 northbound pedestrians at San Ysidro Port of Entry on daily basis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Approximately 60% of these pedestrians are not members of the Trusted Travelers program and therefore frequently experience wait times of 60 minutes+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 b="1"/>
              <a:t>Potential to redirect approximately 12,000  daily pedestrians</a:t>
            </a:r>
            <a:endParaRPr sz="1900" b="1"/>
          </a:p>
        </p:txBody>
      </p:sp>
      <p:sp>
        <p:nvSpPr>
          <p:cNvPr id="301" name="Google Shape;301;p3"/>
          <p:cNvSpPr txBox="1">
            <a:spLocks noGrp="1"/>
          </p:cNvSpPr>
          <p:nvPr>
            <p:ph type="title" idx="4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Value Proposition</a:t>
            </a:r>
            <a:endParaRPr/>
          </a:p>
        </p:txBody>
      </p:sp>
      <p:pic>
        <p:nvPicPr>
          <p:cNvPr id="302" name="Google Shape;30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325" y="1348400"/>
            <a:ext cx="4013400" cy="30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"/>
          <p:cNvSpPr txBox="1">
            <a:spLocks noGrp="1"/>
          </p:cNvSpPr>
          <p:nvPr>
            <p:ph type="body" idx="1"/>
          </p:nvPr>
        </p:nvSpPr>
        <p:spPr>
          <a:xfrm>
            <a:off x="719975" y="1687836"/>
            <a:ext cx="37806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New port of entry designed for pedestrians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Situated on parcel of land located just east of San Ysidro POE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 Land on US side is owned by US federal government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Land on MX side owned by state of Baja California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600"/>
              <a:t>Baja state government is financing a feasibility study regarding this facility. </a:t>
            </a:r>
            <a:endParaRPr sz="1600"/>
          </a:p>
        </p:txBody>
      </p:sp>
      <p:sp>
        <p:nvSpPr>
          <p:cNvPr id="308" name="Google Shape;308;p4"/>
          <p:cNvSpPr txBox="1">
            <a:spLocks noGrp="1"/>
          </p:cNvSpPr>
          <p:nvPr>
            <p:ph type="body" idx="2"/>
          </p:nvPr>
        </p:nvSpPr>
        <p:spPr>
          <a:xfrm>
            <a:off x="4742425" y="1687836"/>
            <a:ext cx="36816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Building used by ADMICARGA could be repurposed for pedestrians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Pedestrian path would connect POE to closest Tijuana light rail station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600"/>
              <a:t>Additional path would link POE to San Ysidro trolley station on US side</a:t>
            </a:r>
            <a:endParaRPr sz="1600"/>
          </a:p>
        </p:txBody>
      </p:sp>
      <p:sp>
        <p:nvSpPr>
          <p:cNvPr id="309" name="Google Shape;309;p4"/>
          <p:cNvSpPr txBox="1">
            <a:spLocks noGrp="1"/>
          </p:cNvSpPr>
          <p:nvPr>
            <p:ph type="title"/>
          </p:nvPr>
        </p:nvSpPr>
        <p:spPr>
          <a:xfrm>
            <a:off x="720000" y="1286175"/>
            <a:ext cx="3780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XPC Facility</a:t>
            </a:r>
            <a:endParaRPr/>
          </a:p>
        </p:txBody>
      </p:sp>
      <p:sp>
        <p:nvSpPr>
          <p:cNvPr id="310" name="Google Shape;310;p4"/>
          <p:cNvSpPr txBox="1">
            <a:spLocks noGrp="1"/>
          </p:cNvSpPr>
          <p:nvPr>
            <p:ph type="title" idx="3"/>
          </p:nvPr>
        </p:nvSpPr>
        <p:spPr>
          <a:xfrm>
            <a:off x="4742425" y="1286175"/>
            <a:ext cx="3681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Implementation </a:t>
            </a:r>
            <a:endParaRPr/>
          </a:p>
        </p:txBody>
      </p:sp>
      <p:sp>
        <p:nvSpPr>
          <p:cNvPr id="311" name="Google Shape;311;p4"/>
          <p:cNvSpPr txBox="1">
            <a:spLocks noGrp="1"/>
          </p:cNvSpPr>
          <p:nvPr>
            <p:ph type="title" idx="4"/>
          </p:nvPr>
        </p:nvSpPr>
        <p:spPr>
          <a:xfrm>
            <a:off x="720000" y="527825"/>
            <a:ext cx="77040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Proposed Solution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650" y="170725"/>
            <a:ext cx="7702751" cy="433764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598" y="653749"/>
            <a:ext cx="7823926" cy="43361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650" y="170725"/>
            <a:ext cx="7702751" cy="433764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" name="Google Shape;3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650" y="170725"/>
            <a:ext cx="7702751" cy="43376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1071000" y="1348350"/>
            <a:ext cx="7002000" cy="2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7700"/>
              <a:t>Complementary Proposals</a:t>
            </a:r>
            <a:endParaRPr sz="7700"/>
          </a:p>
        </p:txBody>
      </p:sp>
      <p:sp>
        <p:nvSpPr>
          <p:cNvPr id="333" name="Google Shape;333;p8"/>
          <p:cNvSpPr txBox="1"/>
          <p:nvPr/>
        </p:nvSpPr>
        <p:spPr>
          <a:xfrm>
            <a:off x="0" y="-7950"/>
            <a:ext cx="7128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4" name="Google Shape;334;p8"/>
          <p:cNvSpPr txBox="1"/>
          <p:nvPr/>
        </p:nvSpPr>
        <p:spPr>
          <a:xfrm>
            <a:off x="8431200" y="4618675"/>
            <a:ext cx="7128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20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9191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22</a:t>
            </a:r>
            <a:endParaRPr sz="1400" b="0" i="0" u="none" strike="noStrike" cap="none">
              <a:solidFill>
                <a:srgbClr val="19191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"/>
          <p:cNvSpPr txBox="1">
            <a:spLocks noGrp="1"/>
          </p:cNvSpPr>
          <p:nvPr>
            <p:ph type="body" idx="1"/>
          </p:nvPr>
        </p:nvSpPr>
        <p:spPr>
          <a:xfrm>
            <a:off x="707175" y="1728263"/>
            <a:ext cx="3763500" cy="2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Modeled after smart tunnel at Dubai international airport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Users register their trip at kiosks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Walk through pathway where users’ biometric information is scanned to verify identity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X-ray scanners will scan luggage while users walk through pathway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Flagged users will be directed to secondary inspection</a:t>
            </a:r>
            <a:endParaRPr/>
          </a:p>
        </p:txBody>
      </p:sp>
      <p:sp>
        <p:nvSpPr>
          <p:cNvPr id="340" name="Google Shape;340;p9"/>
          <p:cNvSpPr txBox="1">
            <a:spLocks noGrp="1"/>
          </p:cNvSpPr>
          <p:nvPr>
            <p:ph type="title"/>
          </p:nvPr>
        </p:nvSpPr>
        <p:spPr>
          <a:xfrm>
            <a:off x="1014425" y="527825"/>
            <a:ext cx="7409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300"/>
              <a:t>Smart Pathway</a:t>
            </a:r>
            <a:endParaRPr sz="3300"/>
          </a:p>
        </p:txBody>
      </p:sp>
      <p:sp>
        <p:nvSpPr>
          <p:cNvPr id="341" name="Google Shape;341;p9"/>
          <p:cNvSpPr/>
          <p:nvPr/>
        </p:nvSpPr>
        <p:spPr>
          <a:xfrm>
            <a:off x="169587" y="395112"/>
            <a:ext cx="607500" cy="607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Lexend Tera"/>
              <a:ea typeface="Lexend Tera"/>
              <a:cs typeface="Lexend Tera"/>
              <a:sym typeface="Lexend Tera"/>
            </a:endParaRPr>
          </a:p>
        </p:txBody>
      </p:sp>
      <p:sp>
        <p:nvSpPr>
          <p:cNvPr id="342" name="Google Shape;342;p9"/>
          <p:cNvSpPr txBox="1"/>
          <p:nvPr/>
        </p:nvSpPr>
        <p:spPr>
          <a:xfrm>
            <a:off x="50" y="541975"/>
            <a:ext cx="9465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01</a:t>
            </a:r>
            <a:endParaRPr sz="2200" b="1" i="0" u="none" strike="noStrike" cap="none" baseline="30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43" name="Google Shape;3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0936" y="919423"/>
            <a:ext cx="4073065" cy="3381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rmal Research Paper Slideshow by Slidesgo">
  <a:themeElements>
    <a:clrScheme name="Simple Light">
      <a:dk1>
        <a:srgbClr val="191919"/>
      </a:dk1>
      <a:lt1>
        <a:srgbClr val="FFFFFF"/>
      </a:lt1>
      <a:dk2>
        <a:srgbClr val="DDD9D5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454</Words>
  <Application>Microsoft Office PowerPoint</Application>
  <PresentationFormat>On-screen Show (16:9)</PresentationFormat>
  <Paragraphs>90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Montserrat ExtraBold</vt:lpstr>
      <vt:lpstr>Inria Sans</vt:lpstr>
      <vt:lpstr>Lexend Tera</vt:lpstr>
      <vt:lpstr>Anaheim</vt:lpstr>
      <vt:lpstr>Roboto Condensed Light</vt:lpstr>
      <vt:lpstr>Old Standard TT</vt:lpstr>
      <vt:lpstr>Didact Gothic</vt:lpstr>
      <vt:lpstr>Arial</vt:lpstr>
      <vt:lpstr>Formal Research Paper Slideshow by Slidesgo</vt:lpstr>
      <vt:lpstr>XPC  (Express Pedestrian Crossing)  Port of Entry</vt:lpstr>
      <vt:lpstr>Statement of Issue</vt:lpstr>
      <vt:lpstr>Value Proposition</vt:lpstr>
      <vt:lpstr>XPC Facility</vt:lpstr>
      <vt:lpstr>PowerPoint Presentation</vt:lpstr>
      <vt:lpstr>PowerPoint Presentation</vt:lpstr>
      <vt:lpstr>PowerPoint Presentation</vt:lpstr>
      <vt:lpstr>Complementary Proposals</vt:lpstr>
      <vt:lpstr>Smart Pathway</vt:lpstr>
      <vt:lpstr>Reservation and Preliminary Verification via CBP One App</vt:lpstr>
      <vt:lpstr>Flexible Toll System</vt:lpstr>
      <vt:lpstr>Funding Mechanisms</vt:lpstr>
      <vt:lpstr>Funding Mechanisms</vt:lpstr>
      <vt:lpstr>Conclusion and Final Recommendation</vt:lpstr>
      <vt:lpstr>Thank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XPC  (Express Pedestrian Crossing)  Port of Entry</dc:title>
  <dc:creator>Gustavo De La Fuente</dc:creator>
  <cp:lastModifiedBy>Gustavo De La Fuente</cp:lastModifiedBy>
  <cp:revision>1</cp:revision>
  <dcterms:modified xsi:type="dcterms:W3CDTF">2022-09-08T15:07:24Z</dcterms:modified>
</cp:coreProperties>
</file>